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2" r:id="rId5"/>
    <p:sldId id="258" r:id="rId6"/>
    <p:sldId id="259" r:id="rId7"/>
    <p:sldId id="260" r:id="rId8"/>
    <p:sldId id="261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735763" cy="98663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8FF0-CE63-4457-BE73-8B1B5B5250F4}" type="datetimeFigureOut">
              <a:rPr lang="hu-HU" smtClean="0"/>
              <a:t>2018. 09. 14.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6DDA-41C0-4F37-A8C5-AFF44F77047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8FF0-CE63-4457-BE73-8B1B5B5250F4}" type="datetimeFigureOut">
              <a:rPr lang="hu-HU" smtClean="0"/>
              <a:t>2018. 09. 14.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6DDA-41C0-4F37-A8C5-AFF44F77047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8FF0-CE63-4457-BE73-8B1B5B5250F4}" type="datetimeFigureOut">
              <a:rPr lang="hu-HU" smtClean="0"/>
              <a:t>2018. 09. 14.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6DDA-41C0-4F37-A8C5-AFF44F77047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8FF0-CE63-4457-BE73-8B1B5B5250F4}" type="datetimeFigureOut">
              <a:rPr lang="hu-HU" smtClean="0"/>
              <a:t>2018. 09. 14.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6DDA-41C0-4F37-A8C5-AFF44F77047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8FF0-CE63-4457-BE73-8B1B5B5250F4}" type="datetimeFigureOut">
              <a:rPr lang="hu-HU" smtClean="0"/>
              <a:t>2018. 09. 14.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6DDA-41C0-4F37-A8C5-AFF44F77047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8FF0-CE63-4457-BE73-8B1B5B5250F4}" type="datetimeFigureOut">
              <a:rPr lang="hu-HU" smtClean="0"/>
              <a:t>2018. 09. 14.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6DDA-41C0-4F37-A8C5-AFF44F77047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8FF0-CE63-4457-BE73-8B1B5B5250F4}" type="datetimeFigureOut">
              <a:rPr lang="hu-HU" smtClean="0"/>
              <a:t>2018. 09. 14.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6DDA-41C0-4F37-A8C5-AFF44F77047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8FF0-CE63-4457-BE73-8B1B5B5250F4}" type="datetimeFigureOut">
              <a:rPr lang="hu-HU" smtClean="0"/>
              <a:t>2018. 09. 14.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6DDA-41C0-4F37-A8C5-AFF44F77047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8FF0-CE63-4457-BE73-8B1B5B5250F4}" type="datetimeFigureOut">
              <a:rPr lang="hu-HU" smtClean="0"/>
              <a:t>2018. 09. 14.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6DDA-41C0-4F37-A8C5-AFF44F77047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8FF0-CE63-4457-BE73-8B1B5B5250F4}" type="datetimeFigureOut">
              <a:rPr lang="hu-HU" smtClean="0"/>
              <a:t>2018. 09. 14.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6DDA-41C0-4F37-A8C5-AFF44F77047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8FF0-CE63-4457-BE73-8B1B5B5250F4}" type="datetimeFigureOut">
              <a:rPr lang="hu-HU" smtClean="0"/>
              <a:t>2018. 09. 14.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6DDA-41C0-4F37-A8C5-AFF44F77047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C8FF0-CE63-4457-BE73-8B1B5B5250F4}" type="datetimeFigureOut">
              <a:rPr lang="hu-HU" smtClean="0"/>
              <a:t>2018. 09. 14.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C6DDA-41C0-4F37-A8C5-AFF44F77047E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6" name="Tartalom helye 5" descr="logo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95737" y="1844824"/>
            <a:ext cx="4464496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Kérdések, felvetések 4.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ÖK</a:t>
            </a:r>
          </a:p>
          <a:p>
            <a:r>
              <a:rPr lang="hu-HU" b="1" dirty="0"/>
              <a:t>„A bíróságon nem ismerik” a párhuzamos eljárási rendet. Panasznapon keresetlevéllel kapcsolatban történő érdeklődésre rendszeresen azt a választ kapják az ügyfelek, hogy előbb jegyzőhöz kell fordulniuk, mintha az egy kötelező első lépcső lenne!</a:t>
            </a:r>
            <a:endParaRPr lang="hu-HU" dirty="0"/>
          </a:p>
          <a:p>
            <a:r>
              <a:rPr lang="hu-HU" dirty="0"/>
              <a:t>A másik fontos, esetleges jogalkotási feladatot felvető probléma.</a:t>
            </a:r>
          </a:p>
          <a:p>
            <a:r>
              <a:rPr lang="hu-HU" b="1" dirty="0"/>
              <a:t>Az ültetési távolságot jelenleg a kertészeti ismeretek illetve a józan ész befolyásolja. Ha valaki egy mamutfenyőt ültet közvetlenül a kerítés mellé, megteheti, mert nincs hatályos jogszabály ültetési távolságra. Majd ha a fa megnő, megoldják ahogy tudják. </a:t>
            </a:r>
            <a:endParaRPr lang="hu-HU" dirty="0"/>
          </a:p>
          <a:p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Kérdések, felvetések 5.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hu-HU" dirty="0" smtClean="0"/>
              <a:t>KH</a:t>
            </a:r>
          </a:p>
          <a:p>
            <a:r>
              <a:rPr lang="hu-HU" b="1" dirty="0"/>
              <a:t>A kistelepülések jegyzői gyakran jelentenek be szubjektív kizárási okot, mivel nem akarnak konfrontálódni a helyi lakosság soraiból senkivel sem.</a:t>
            </a:r>
            <a:r>
              <a:rPr lang="hu-HU" dirty="0"/>
              <a:t> </a:t>
            </a:r>
            <a:r>
              <a:rPr lang="hu-HU" dirty="0" smtClean="0"/>
              <a:t> </a:t>
            </a:r>
            <a:endParaRPr lang="hu-HU" dirty="0"/>
          </a:p>
          <a:p>
            <a:r>
              <a:rPr lang="hu-HU" dirty="0" smtClean="0"/>
              <a:t>KH</a:t>
            </a:r>
          </a:p>
          <a:p>
            <a:pPr lvl="0"/>
            <a:r>
              <a:rPr lang="hu-HU" b="1" dirty="0"/>
              <a:t>kivételes figyelmet igényel a jogalkotótól a Korm. rend. és a </a:t>
            </a:r>
            <a:r>
              <a:rPr lang="hu-HU" b="1" dirty="0" err="1"/>
              <a:t>Ket</a:t>
            </a:r>
            <a:r>
              <a:rPr lang="hu-HU" b="1" dirty="0"/>
              <a:t>. viszonyának ismeretében a jogszabályok alkalmazása</a:t>
            </a:r>
            <a:endParaRPr lang="hu-HU" dirty="0"/>
          </a:p>
          <a:p>
            <a:pPr lvl="0"/>
            <a:r>
              <a:rPr lang="hu-HU" dirty="0"/>
              <a:t>a kötelező elemek hiányában beadott kérelem elutasításra kerül, de korrekt tájékoztatással szóban vagy írásban (a honlapon közzétett kérelemmintával) ez elkerülhető</a:t>
            </a:r>
          </a:p>
          <a:p>
            <a:pPr lvl="0"/>
            <a:r>
              <a:rPr lang="hu-HU" dirty="0"/>
              <a:t>a kérelem elbírálása döntően írásos bizonyítékok alapján történik, nincs akadálya azonban annak, hogy a jegyző (idézés lehetősége hiányában) „</a:t>
            </a:r>
            <a:r>
              <a:rPr lang="hu-HU" b="1" dirty="0"/>
              <a:t>meghívja</a:t>
            </a:r>
            <a:r>
              <a:rPr lang="hu-HU" dirty="0"/>
              <a:t>” a személyes </a:t>
            </a:r>
            <a:r>
              <a:rPr lang="hu-HU" b="1" dirty="0"/>
              <a:t>meghallgatásra</a:t>
            </a:r>
            <a:r>
              <a:rPr lang="hu-HU" dirty="0"/>
              <a:t> az ellenérdekű feleket és a tanúkat is, erre azonban kevés esetben kerül sor</a:t>
            </a:r>
          </a:p>
          <a:p>
            <a:pPr lvl="0"/>
            <a:r>
              <a:rPr lang="hu-HU" dirty="0"/>
              <a:t>ugyan a Korm. rend. </a:t>
            </a:r>
            <a:r>
              <a:rPr lang="hu-HU" b="1" dirty="0"/>
              <a:t>nem ír elő hiánypótlási kötelezettséget, de annak igénybevételét nem is tiltja, tehát az elvi lehetősége</a:t>
            </a:r>
            <a:r>
              <a:rPr lang="hu-HU" dirty="0"/>
              <a:t> fennáll az igénybevételének, mégis </a:t>
            </a:r>
            <a:r>
              <a:rPr lang="hu-HU" b="1" dirty="0"/>
              <a:t>kevés</a:t>
            </a:r>
            <a:r>
              <a:rPr lang="hu-HU" dirty="0"/>
              <a:t> </a:t>
            </a:r>
            <a:r>
              <a:rPr lang="hu-HU" b="1" dirty="0"/>
              <a:t>esetben</a:t>
            </a:r>
            <a:r>
              <a:rPr lang="hu-HU" dirty="0"/>
              <a:t> kerül rá sor</a:t>
            </a:r>
          </a:p>
          <a:p>
            <a:pPr lvl="0"/>
            <a:r>
              <a:rPr lang="hu-HU" dirty="0"/>
              <a:t>a Korm. rend. 6. § és 7. § (1) a) és e) pontja jelenti a kérelem érdemi elbírálását, a b-d) és f-g) pontok eljárási jogi kérdések, a Ptk. 5:8 § (3) bekezdése szerint a birtokvédelem kérdésében hozott döntés sérelmesnek tartása esetén kérhető jogorvoslat, </a:t>
            </a:r>
            <a:r>
              <a:rPr lang="hu-HU" b="1" dirty="0"/>
              <a:t>kérdés viszont, hogy csak az érdemi döntés ellen vagy pedig az eljárási jogi okra alapozott döntés ellen is? a bíróság érdemi döntés hiányában mit vizsgálna a Ptk. és a Pp. vonatkozó szakaszai alkalmazásával? ilyen esetekben megfontolandó a jogorvoslat kizárása, mivel a panaszos előtt egyébként is nyitott út a birtokvédelem peres útra vitele</a:t>
            </a:r>
            <a:endParaRPr lang="hu-HU" dirty="0"/>
          </a:p>
          <a:p>
            <a:pPr lvl="0"/>
            <a:r>
              <a:rPr lang="hu-HU" dirty="0"/>
              <a:t>a jegyző hallgatása esetén a másik jegyző kijelölésével egyidejűleg a „hallgató” jegyző 10.000.- Ft költségátalányt fizet a kijelölt jegyzőnek, a kormányhivatal döntése értelmében, azonban az </a:t>
            </a:r>
            <a:r>
              <a:rPr lang="hu-HU" b="1" dirty="0"/>
              <a:t>ez ellen való jogorvoslatról nem szól a Korm. rend. </a:t>
            </a:r>
            <a:endParaRPr lang="hu-HU" dirty="0"/>
          </a:p>
          <a:p>
            <a:pPr lvl="0"/>
            <a:r>
              <a:rPr lang="hu-HU" dirty="0"/>
              <a:t>mivel a birtokvédelmi ügy nem közigazgatási hatósági ügy, a kormányhivatal értelmezése szerint szóba sem jöhet a költségmentesség, mivel a 180/2005. (IX. 09.) Korm. rend. a </a:t>
            </a:r>
            <a:r>
              <a:rPr lang="hu-HU" dirty="0" err="1"/>
              <a:t>Ket</a:t>
            </a:r>
            <a:r>
              <a:rPr lang="hu-HU" dirty="0"/>
              <a:t>. felhatalmazása alapján született.</a:t>
            </a:r>
          </a:p>
          <a:p>
            <a:r>
              <a:rPr lang="hu-HU" dirty="0"/>
              <a:t>Sem a régi Ptk. sem az új Ptk. idején nem volt jellemző, hogy értesült a kormányhivatal a bíróság döntéseiről, csak ha a jegyző döntésének végrehajtását felfüggeszti a bíróság, vagy ha megváltoztatja az érdemi döntést.</a:t>
            </a:r>
          </a:p>
          <a:p>
            <a:r>
              <a:rPr lang="hu-HU" dirty="0" smtClean="0"/>
              <a:t>A megyében jellemzően </a:t>
            </a:r>
            <a:r>
              <a:rPr lang="hu-HU" dirty="0"/>
              <a:t>az osztatlan közös tulajdon használatából, az egymás melletti de nem jogi határnak megfelelő területet birtokló tulajdonosok vitáiból akadnak gyakori esetek. </a:t>
            </a:r>
          </a:p>
          <a:p>
            <a:r>
              <a:rPr lang="hu-HU" b="1" dirty="0"/>
              <a:t>Nagyon gyakori azok a vagyonjogi típusú viták, amikor a kérelmező célja a korábban nem birtokolt ingatlan birtokba vétele elképzelése szerint birtokvédelmi eljárás keretében. </a:t>
            </a:r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Kérdések, felvetések 6.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KH</a:t>
            </a:r>
          </a:p>
          <a:p>
            <a:r>
              <a:rPr lang="hu-HU" b="1" dirty="0"/>
              <a:t>A kérelem visszavonása során az eljárást nem lehet megszüntetni (nincs ilyen tételes megszüntetési ok), így tehát  polgári jogi ügy dacára akár a kérelmező akarata ellenére is le lehet folytatni és akár akarata ellenére hozott döntést is lehet hozni (!).</a:t>
            </a:r>
            <a:r>
              <a:rPr lang="hu-HU" dirty="0"/>
              <a:t> </a:t>
            </a:r>
          </a:p>
          <a:p>
            <a:r>
              <a:rPr lang="hu-HU" dirty="0" smtClean="0"/>
              <a:t>KH</a:t>
            </a:r>
          </a:p>
          <a:p>
            <a:r>
              <a:rPr lang="hu-HU" b="1" dirty="0"/>
              <a:t>Átfogó törvényességi ellenőrzés keretében is vizsgálhatják a birtokvédelmi eljárásokat, azonban az elmúlt három év folyamán a jegyzők tájékoztatása alapján birtokháborítás megszüntetésére irányuló kérelmet nem nyújtottak be.</a:t>
            </a:r>
            <a:endParaRPr lang="hu-HU" dirty="0"/>
          </a:p>
          <a:p>
            <a:endParaRPr lang="hu-H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Kérdések, felvetések 7.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dirty="0" smtClean="0"/>
              <a:t>KH</a:t>
            </a:r>
          </a:p>
          <a:p>
            <a:r>
              <a:rPr lang="hu-HU" b="1" dirty="0"/>
              <a:t>Az I. fokú hatóságnál gyakran keverednek a hatáskörök, melynek következtében állattartási ügyekben, kereskedelmi jogi ügyekben születnek birtokvédelmi határozatok. </a:t>
            </a:r>
            <a:endParaRPr lang="hu-HU" dirty="0"/>
          </a:p>
          <a:p>
            <a:r>
              <a:rPr lang="hu-HU" b="1" dirty="0"/>
              <a:t>A tényállás tisztázásakor az I. fokú hatóság nem kellő körültekintéssel jár el, pl. a helyszíni szemle időpontja nem alkalmas a bejelentés szerinti zavarás tényének megállapítására, és összegyűjti ugyan de aztán nem fordít kellő figyelmet és nem értékeli egyenként az ügy összes körülményeit.</a:t>
            </a:r>
            <a:endParaRPr lang="hu-HU" dirty="0"/>
          </a:p>
          <a:p>
            <a:r>
              <a:rPr lang="hu-HU" dirty="0" smtClean="0"/>
              <a:t>KH</a:t>
            </a:r>
          </a:p>
          <a:p>
            <a:r>
              <a:rPr lang="hu-HU" b="1" dirty="0"/>
              <a:t>A jegyző sok esetben nem tudja, illetve nem akarja elkülöníteni a polgári jogi és a közigazgatási hatósági eljárás alá tartozó, szomszédok közötti vitás kérdéseket, problémákat.</a:t>
            </a:r>
            <a:endParaRPr lang="hu-HU" dirty="0"/>
          </a:p>
          <a:p>
            <a:r>
              <a:rPr lang="hu-HU" b="1" dirty="0"/>
              <a:t>Birtokvédelmi köntösbe bújtatja, mert így egy olyan határozatot hozhat, melynek megtámadására közigazgatási úton nincs mód. A fenti ügyek elhatárolására, elemzésére a kézikönyv feltétlenül terjedjen ki!</a:t>
            </a:r>
            <a:endParaRPr lang="hu-HU" dirty="0"/>
          </a:p>
          <a:p>
            <a:endParaRPr lang="hu-H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Kérdések, felvetések 8.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smtClean="0"/>
              <a:t>KH</a:t>
            </a:r>
          </a:p>
          <a:p>
            <a:r>
              <a:rPr lang="hu-HU" b="1" dirty="0" smtClean="0"/>
              <a:t>A </a:t>
            </a:r>
            <a:r>
              <a:rPr lang="hu-HU" b="1" dirty="0"/>
              <a:t>birtokvédelmi eljárás jogrendszerbeli elhelyezkedésével, eljárásjogi természetével kapcsolatban ismeretterjesztést feltétlenül szükségesnek tartanak, mivel a jegyzők sok esetben összemossák a közigazgatási eljárás szabályaival és lehetőségeivel a birtokvédelmit.</a:t>
            </a:r>
            <a:endParaRPr lang="hu-HU" dirty="0"/>
          </a:p>
          <a:p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MABIV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2011.</a:t>
            </a:r>
          </a:p>
          <a:p>
            <a:r>
              <a:rPr lang="hu-HU" dirty="0" smtClean="0"/>
              <a:t>Közhasznú egyesület</a:t>
            </a:r>
          </a:p>
          <a:p>
            <a:r>
              <a:rPr lang="hu-HU" dirty="0" smtClean="0"/>
              <a:t>Jogi tanácsadás és ismeretterjesztés</a:t>
            </a:r>
          </a:p>
          <a:p>
            <a:r>
              <a:rPr lang="hu-HU" dirty="0" smtClean="0"/>
              <a:t>Publikációk és szakmai napok, konferenciák</a:t>
            </a:r>
          </a:p>
          <a:p>
            <a:r>
              <a:rPr lang="hu-HU" dirty="0" smtClean="0"/>
              <a:t>Létrehozók valamint tagságunk összetétele</a:t>
            </a:r>
          </a:p>
          <a:p>
            <a:r>
              <a:rPr lang="hu-HU" dirty="0" smtClean="0"/>
              <a:t>Partnerek, jövő (</a:t>
            </a:r>
            <a:r>
              <a:rPr lang="hu-HU" dirty="0" err="1" smtClean="0"/>
              <a:t>dokumentumtar.hu</a:t>
            </a:r>
            <a:r>
              <a:rPr lang="hu-HU" dirty="0" smtClean="0"/>
              <a:t>)</a:t>
            </a:r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2017.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Felkérés</a:t>
            </a:r>
          </a:p>
          <a:p>
            <a:r>
              <a:rPr lang="hu-HU" dirty="0" smtClean="0"/>
              <a:t>Alakuló ülés</a:t>
            </a:r>
          </a:p>
          <a:p>
            <a:r>
              <a:rPr lang="hu-HU" dirty="0" smtClean="0"/>
              <a:t>Második ülés</a:t>
            </a:r>
          </a:p>
          <a:p>
            <a:r>
              <a:rPr lang="hu-HU" dirty="0" smtClean="0"/>
              <a:t>Megkeresések, kérdőívezés</a:t>
            </a:r>
          </a:p>
          <a:p>
            <a:r>
              <a:rPr lang="hu-HU" dirty="0" smtClean="0"/>
              <a:t>Feldolgozás megkezdése</a:t>
            </a:r>
          </a:p>
          <a:p>
            <a:r>
              <a:rPr lang="hu-HU" dirty="0" smtClean="0"/>
              <a:t>További anyagok feltöltése a bírók által</a:t>
            </a:r>
          </a:p>
          <a:p>
            <a:r>
              <a:rPr lang="hu-HU" dirty="0" smtClean="0"/>
              <a:t>Októberben elején: a kúriai jelentés előkészítésének megkezdése</a:t>
            </a:r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Módszer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Miniszterelnökségtől címtár igénylése </a:t>
            </a:r>
          </a:p>
          <a:p>
            <a:r>
              <a:rPr lang="hu-HU" dirty="0" smtClean="0"/>
              <a:t>1700 (postai és e-mail) kérdőív megküldése (11 kérdésből 5 adatkérő, 6 „</a:t>
            </a:r>
            <a:r>
              <a:rPr lang="hu-HU" dirty="0" err="1" smtClean="0"/>
              <a:t>kifejtősebb</a:t>
            </a:r>
            <a:r>
              <a:rPr lang="hu-HU" dirty="0" smtClean="0"/>
              <a:t>”)</a:t>
            </a:r>
          </a:p>
          <a:p>
            <a:r>
              <a:rPr lang="hu-HU" dirty="0" smtClean="0"/>
              <a:t>2017. március és szeptember között kérdőívek beküldése</a:t>
            </a:r>
          </a:p>
          <a:p>
            <a:r>
              <a:rPr lang="hu-HU" dirty="0" smtClean="0"/>
              <a:t>Megyei kormányhivatalok megkeresése</a:t>
            </a:r>
          </a:p>
          <a:p>
            <a:r>
              <a:rPr lang="hu-HU" dirty="0" smtClean="0"/>
              <a:t>Miniszterelnökség, Belügyminisztérium szakmai segítségkérés (nincs publikáció, szakmai </a:t>
            </a:r>
            <a:r>
              <a:rPr lang="hu-HU" dirty="0" err="1" smtClean="0"/>
              <a:t>bv</a:t>
            </a:r>
            <a:r>
              <a:rPr lang="hu-HU" dirty="0" smtClean="0"/>
              <a:t>. Anyag)</a:t>
            </a:r>
          </a:p>
          <a:p>
            <a:r>
              <a:rPr lang="hu-HU" dirty="0" smtClean="0"/>
              <a:t>Miniszterelnökség leszögezte, hogy nem tervezik a </a:t>
            </a:r>
            <a:r>
              <a:rPr lang="hu-HU" dirty="0" err="1" smtClean="0"/>
              <a:t>bv</a:t>
            </a:r>
            <a:r>
              <a:rPr lang="hu-HU" dirty="0" smtClean="0"/>
              <a:t>. </a:t>
            </a:r>
            <a:r>
              <a:rPr lang="hu-HU" dirty="0"/>
              <a:t>k</a:t>
            </a:r>
            <a:r>
              <a:rPr lang="hu-HU" dirty="0" smtClean="0"/>
              <a:t>ormányrendelet módosítását</a:t>
            </a:r>
          </a:p>
          <a:p>
            <a:r>
              <a:rPr lang="hu-HU" dirty="0" smtClean="0"/>
              <a:t>BM felajánlotta a kérdőívezésről szóló cikk megjelenését az Önkormányzati Értesítőben</a:t>
            </a: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3250/1700 </a:t>
            </a:r>
          </a:p>
          <a:p>
            <a:r>
              <a:rPr lang="hu-HU" dirty="0" smtClean="0"/>
              <a:t>1700/801 </a:t>
            </a:r>
          </a:p>
          <a:p>
            <a:r>
              <a:rPr lang="hu-HU" dirty="0" smtClean="0"/>
              <a:t>801/584</a:t>
            </a:r>
          </a:p>
          <a:p>
            <a:r>
              <a:rPr lang="hu-HU" dirty="0" smtClean="0"/>
              <a:t>801/217 </a:t>
            </a:r>
          </a:p>
          <a:p>
            <a:r>
              <a:rPr lang="hu-HU" dirty="0" smtClean="0"/>
              <a:t>801/76 </a:t>
            </a:r>
          </a:p>
          <a:p>
            <a:r>
              <a:rPr lang="hu-HU" dirty="0" smtClean="0"/>
              <a:t>217/195 </a:t>
            </a:r>
          </a:p>
          <a:p>
            <a:r>
              <a:rPr lang="hu-HU" dirty="0" smtClean="0"/>
              <a:t>217/1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Tények 2.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217/14 </a:t>
            </a:r>
          </a:p>
          <a:p>
            <a:r>
              <a:rPr lang="hu-HU" dirty="0" smtClean="0"/>
              <a:t>217/203 </a:t>
            </a:r>
          </a:p>
          <a:p>
            <a:r>
              <a:rPr lang="hu-HU" dirty="0" smtClean="0"/>
              <a:t>217/</a:t>
            </a:r>
            <a:r>
              <a:rPr lang="hu-HU" dirty="0" err="1" smtClean="0"/>
              <a:t>217</a:t>
            </a:r>
            <a:r>
              <a:rPr lang="hu-HU" dirty="0" smtClean="0"/>
              <a:t> </a:t>
            </a:r>
          </a:p>
          <a:p>
            <a:r>
              <a:rPr lang="hu-HU" dirty="0" smtClean="0"/>
              <a:t>10/8 </a:t>
            </a:r>
          </a:p>
          <a:p>
            <a:r>
              <a:rPr lang="hu-HU" dirty="0" smtClean="0"/>
              <a:t>19/12 </a:t>
            </a:r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Kérdések, felvetések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hu-HU" dirty="0" smtClean="0"/>
              <a:t>ÖK</a:t>
            </a:r>
          </a:p>
          <a:p>
            <a:pPr lvl="0"/>
            <a:endParaRPr lang="hu-HU" b="1" dirty="0"/>
          </a:p>
          <a:p>
            <a:pPr lvl="0"/>
            <a:r>
              <a:rPr lang="hu-HU" b="1" dirty="0" smtClean="0"/>
              <a:t>Fontos </a:t>
            </a:r>
            <a:r>
              <a:rPr lang="hu-HU" b="1" dirty="0"/>
              <a:t>elemzendő kérdés a szomszédjogok és a birtokvédelem közös és elhatárolható pontjainak a kérdésköre, mikor van szükség és lehetőség jegyzői birtokvédelemre, és mikor kell a szomszédjogi igényeket bíróság előtt érvényesíteni? BH 2005.50</a:t>
            </a:r>
            <a:endParaRPr lang="hu-HU" dirty="0"/>
          </a:p>
          <a:p>
            <a:pPr lvl="0"/>
            <a:r>
              <a:rPr lang="hu-HU" b="1" dirty="0"/>
              <a:t>A panaszos szubjektív érzetét kell az eljárás során a jogalkalmazónak </a:t>
            </a:r>
            <a:r>
              <a:rPr lang="hu-HU" b="1" dirty="0" err="1"/>
              <a:t>objektivizálni</a:t>
            </a:r>
            <a:r>
              <a:rPr lang="hu-HU" b="1" dirty="0"/>
              <a:t>, és belehelyezni a szükségtelen vagy az ésszerű és tűrésre kötelezett kategóriákba. Eltérő lehet a felsorolt kategória kertes és tömbházakban, van-e bármilyen zsinórmérték, differenciálási szempont amely segítheti a jogalkalmazót, figyelemmel az LB </a:t>
            </a:r>
            <a:r>
              <a:rPr lang="hu-HU" b="1" dirty="0" err="1"/>
              <a:t>Pfv</a:t>
            </a:r>
            <a:r>
              <a:rPr lang="hu-HU" b="1" dirty="0"/>
              <a:t>. 122.549/1993. és LB </a:t>
            </a:r>
            <a:r>
              <a:rPr lang="hu-HU" b="1" dirty="0" err="1"/>
              <a:t>Pfv</a:t>
            </a:r>
            <a:r>
              <a:rPr lang="hu-HU" b="1" dirty="0"/>
              <a:t>. III. 20.983/2010. bírói gyakorlatra is?</a:t>
            </a:r>
            <a:endParaRPr lang="hu-HU" dirty="0"/>
          </a:p>
          <a:p>
            <a:pPr lvl="0"/>
            <a:r>
              <a:rPr lang="hu-HU" b="1" dirty="0"/>
              <a:t>Mit tekintünk a birtoksértés kezdő időpontjának? Elégséges-e a panaszos szubjektív érzete, hogy az őt zavaró tény mikor kezdődött, főként ha az ellenérdekű fél és esetleges tanúk teljesen más időpontot jelölnek meg, vagy figyelemmel kell-e lennie a hatóságnak a saját megítélése alapján objektíven kezdő időpontnak jelölhető időpontra? Tipikusan fával kapcsolatos zavaró tényezők, ha a fát már régen ültették, és kialakult lombkoronája figyelemmel a biológiai ismeretekre több év óta azonos nagyságot mutat, de mondjuk csak néhány hónappal ezelőtt vált igazán zavaróvá (és bizonyítható korábbi felszólítások a visszametszésére nem lelhetőek fel, vagyis a panaszosnak is része volt abban, hogy a fa ekkorára növekedett tiltakozás nélkül?)</a:t>
            </a:r>
            <a:endParaRPr lang="hu-HU" dirty="0"/>
          </a:p>
          <a:p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Kérdések, felvetések 2.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ÖK</a:t>
            </a:r>
          </a:p>
          <a:p>
            <a:r>
              <a:rPr lang="hu-HU" b="1" dirty="0"/>
              <a:t>A bürokrácia-csökkentéssel összefüggésben több, eddig engedélyköteles tevékenység már csak </a:t>
            </a:r>
            <a:r>
              <a:rPr lang="hu-HU" b="1" dirty="0" err="1"/>
              <a:t>bejelentéskötelesnek</a:t>
            </a:r>
            <a:r>
              <a:rPr lang="hu-HU" b="1" dirty="0"/>
              <a:t> minősül, és az eljárásba bevonásra kerülő szereplők köre is szűkült ezáltal, a szomszédok sokszor csak adott tevékenység kezdésekor szembesülnek azzal és kérnek felháborodottan birtokvédelmet arra hivatkozva, hogy nem adták engedélyüket a szomszéd ilyen irányú tevékenységéhez (építési szabályok, árnyékolás, bevilágítás, működési szabályok).</a:t>
            </a:r>
            <a:endParaRPr lang="hu-HU" dirty="0"/>
          </a:p>
          <a:p>
            <a:r>
              <a:rPr lang="hu-HU" b="1" dirty="0"/>
              <a:t>A bürokráciacsökkentés és az ezzel együtt járó, sokfajta tevékenység és magatartás engedélyezési eljárását könnyítő jogalkotói szándék lehetséges, hogy egyes területeken megnöveli a birtokvédelmi ügyek számát!</a:t>
            </a:r>
            <a:endParaRPr lang="hu-HU" dirty="0"/>
          </a:p>
          <a:p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Kérdések, felvetések 3.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ÖK</a:t>
            </a:r>
          </a:p>
          <a:p>
            <a:r>
              <a:rPr lang="hu-HU" dirty="0"/>
              <a:t>Meddig terjed a hatóság </a:t>
            </a:r>
            <a:r>
              <a:rPr lang="hu-HU" dirty="0" err="1"/>
              <a:t>kioktató-kisegítő-ismeretterjesztő</a:t>
            </a:r>
            <a:r>
              <a:rPr lang="hu-HU" dirty="0"/>
              <a:t> szerepe</a:t>
            </a:r>
            <a:r>
              <a:rPr lang="hu-HU" dirty="0" smtClean="0"/>
              <a:t>? </a:t>
            </a:r>
            <a:r>
              <a:rPr lang="hu-HU" b="1" dirty="0" smtClean="0"/>
              <a:t>„</a:t>
            </a:r>
            <a:r>
              <a:rPr lang="hu-HU" b="1" dirty="0"/>
              <a:t>Meddő birtokvédelem”: nem ismert a panaszolt (ez eleve kizárja a kérelem benyújtását, de a probléma megoldása továbbra is jogos igény az állampolgártól), vagy ismeretlen helyen tartózkodó személlyel szembeni eljárás lefolytatásának hiábavalósága (vö.  „lakatlan ingatlan” rendbetételének akadályai). </a:t>
            </a:r>
            <a:r>
              <a:rPr lang="hu-HU" dirty="0"/>
              <a:t>A kézbesítési vélelemmel szerezhetünk ugyan jogerőt a döntésnek, de nehéz úgy egy döntést végrehajtani, hogy arról a kötelezett nem tud. 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1301</Words>
  <Application>Microsoft Office PowerPoint</Application>
  <PresentationFormat>Diavetítés a képernyőre (4:3 oldalarány)</PresentationFormat>
  <Paragraphs>84</Paragraphs>
  <Slides>14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Office-téma</vt:lpstr>
      <vt:lpstr>PowerPoint bemutató</vt:lpstr>
      <vt:lpstr>MABIV</vt:lpstr>
      <vt:lpstr>2017.</vt:lpstr>
      <vt:lpstr>Módszer</vt:lpstr>
      <vt:lpstr>Tények</vt:lpstr>
      <vt:lpstr>Tények 2.</vt:lpstr>
      <vt:lpstr>Kérdések, felvetések</vt:lpstr>
      <vt:lpstr>Kérdések, felvetések 2.</vt:lpstr>
      <vt:lpstr>Kérdések, felvetések 3.</vt:lpstr>
      <vt:lpstr>Kérdések, felvetések 4.</vt:lpstr>
      <vt:lpstr>Kérdések, felvetések 5.</vt:lpstr>
      <vt:lpstr>Kérdések, felvetések 6.</vt:lpstr>
      <vt:lpstr>Kérdések, felvetések 7.</vt:lpstr>
      <vt:lpstr>Kérdések, felvetések 8.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user</dc:creator>
  <cp:lastModifiedBy>Izsák Orsolya</cp:lastModifiedBy>
  <cp:revision>22</cp:revision>
  <cp:lastPrinted>2017-09-18T09:45:59Z</cp:lastPrinted>
  <dcterms:created xsi:type="dcterms:W3CDTF">2017-09-17T13:13:02Z</dcterms:created>
  <dcterms:modified xsi:type="dcterms:W3CDTF">2018-09-14T14:55:50Z</dcterms:modified>
</cp:coreProperties>
</file>